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olors1.xml" ContentType="application/vnd.ms-office.chartcolorstyle+xml"/>
  <Override PartName="/ppt/charts/style2.xml" ContentType="application/vnd.ms-office.chartstyle+xml"/>
  <Override PartName="/ppt/charts/chart4.xml" ContentType="application/vnd.openxmlformats-officedocument.drawingml.chart+xml"/>
  <Override PartName="/ppt/charts/style1.xml" ContentType="application/vnd.ms-office.chartstyle+xml"/>
  <Override PartName="/ppt/charts/chart2.xml" ContentType="application/vnd.openxmlformats-officedocument.drawingml.char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0" r:id="rId2"/>
    <p:sldMasterId id="2147483667" r:id="rId3"/>
  </p:sldMasterIdLst>
  <p:notesMasterIdLst>
    <p:notesMasterId r:id="rId14"/>
  </p:notesMasterIdLst>
  <p:handoutMasterIdLst>
    <p:handoutMasterId r:id="rId15"/>
  </p:handoutMasterIdLst>
  <p:sldIdLst>
    <p:sldId id="256" r:id="rId4"/>
    <p:sldId id="267" r:id="rId5"/>
    <p:sldId id="276" r:id="rId6"/>
    <p:sldId id="271" r:id="rId7"/>
    <p:sldId id="269" r:id="rId8"/>
    <p:sldId id="273" r:id="rId9"/>
    <p:sldId id="1872" r:id="rId10"/>
    <p:sldId id="1871" r:id="rId11"/>
    <p:sldId id="274" r:id="rId12"/>
    <p:sldId id="275" r:id="rId13"/>
  </p:sldIdLst>
  <p:sldSz cx="12192000" cy="6858000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957"/>
    <a:srgbClr val="DB623A"/>
    <a:srgbClr val="869F91"/>
    <a:srgbClr val="3C3C3B"/>
    <a:srgbClr val="7A6143"/>
    <a:srgbClr val="D64123"/>
    <a:srgbClr val="EFB054"/>
    <a:srgbClr val="EEDD94"/>
    <a:srgbClr val="999C5C"/>
    <a:srgbClr val="DAD7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sfarg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ddels stil 2 - uthevingsfarg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9344" autoAdjust="0"/>
  </p:normalViewPr>
  <p:slideViewPr>
    <p:cSldViewPr snapToGrid="0" snapToObjects="1">
      <p:cViewPr varScale="1">
        <p:scale>
          <a:sx n="83" d="100"/>
          <a:sy n="83" d="100"/>
        </p:scale>
        <p:origin x="60" y="57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customXml" Target="../customXml/item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A9C9BA"/>
            </a:solidFill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91-9F4A-A606-0D4405B944AF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E86837"/>
            </a:solidFill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91-9F4A-A606-0D4405B944AF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rgbClr val="3B5957"/>
            </a:solidFill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91-9F4A-A606-0D4405B944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6831784"/>
        <c:axId val="-2095307864"/>
      </c:barChart>
      <c:catAx>
        <c:axId val="-2116831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95307864"/>
        <c:crosses val="autoZero"/>
        <c:auto val="1"/>
        <c:lblAlgn val="ctr"/>
        <c:lblOffset val="100"/>
        <c:noMultiLvlLbl val="0"/>
      </c:catAx>
      <c:valAx>
        <c:axId val="-2095307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168317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233038057742795"/>
          <c:y val="0.400315698818898"/>
          <c:w val="0.137669619422572"/>
          <c:h val="0.199368602362204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Arial"/>
          <a:cs typeface="Arial"/>
        </a:defRPr>
      </a:pPr>
      <a:endParaRPr lang="nb-N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200" dirty="0"/>
              <a:t>Mottatte </a:t>
            </a:r>
            <a:r>
              <a:rPr lang="nb-NO" sz="1200" b="1" dirty="0"/>
              <a:t>avviksmeldinger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11998644400219204"/>
          <c:y val="0.23820417500714899"/>
          <c:w val="0.82964725563150765"/>
          <c:h val="0.50784496947890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Kolonne2</c:v>
                </c:pt>
              </c:strCache>
            </c:strRef>
          </c:tx>
          <c:spPr>
            <a:solidFill>
              <a:srgbClr val="6F8B7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F8B7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3C-4678-B191-B73F2EABF4A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'Ark1'!$A$2:$A$6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'Ark1'!$B$2:$B$6</c:f>
              <c:numCache>
                <c:formatCode>#,##0</c:formatCode>
                <c:ptCount val="3"/>
                <c:pt idx="0">
                  <c:v>2822</c:v>
                </c:pt>
                <c:pt idx="1">
                  <c:v>3191</c:v>
                </c:pt>
                <c:pt idx="2">
                  <c:v>3016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3C-4678-B191-B73F2EABF4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20"/>
        <c:axId val="705366264"/>
        <c:axId val="705369872"/>
      </c:barChart>
      <c:catAx>
        <c:axId val="7053662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Årstall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05369872"/>
        <c:crosses val="autoZero"/>
        <c:auto val="1"/>
        <c:lblAlgn val="ctr"/>
        <c:lblOffset val="100"/>
        <c:noMultiLvlLbl val="0"/>
      </c:catAx>
      <c:valAx>
        <c:axId val="705369872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Antall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crossAx val="7053662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Antall</a:t>
            </a:r>
            <a:r>
              <a:rPr lang="en-US" sz="1200" baseline="0"/>
              <a:t> n</a:t>
            </a:r>
            <a:r>
              <a:rPr lang="en-US" sz="1200"/>
              <a:t>ye journalførte </a:t>
            </a:r>
            <a:r>
              <a:rPr lang="en-US" sz="1200" b="1"/>
              <a:t>saker</a:t>
            </a:r>
            <a:r>
              <a:rPr lang="en-US" sz="1200"/>
              <a:t> og </a:t>
            </a:r>
            <a:r>
              <a:rPr lang="en-US" sz="1200" b="1"/>
              <a:t>klager fra privatpersoner</a:t>
            </a:r>
          </a:p>
        </c:rich>
      </c:tx>
      <c:layout>
        <c:manualLayout>
          <c:xMode val="edge"/>
          <c:yMode val="edge"/>
          <c:x val="0.12951355960064523"/>
          <c:y val="3.24149108589951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12568364206272778"/>
          <c:y val="0.25515060561960479"/>
          <c:w val="0.82155856417228423"/>
          <c:h val="0.451071275665009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Antall nye saker</c:v>
                </c:pt>
              </c:strCache>
            </c:strRef>
          </c:tx>
          <c:spPr>
            <a:solidFill>
              <a:srgbClr val="6F8B7B"/>
            </a:solidFill>
            <a:ln>
              <a:solidFill>
                <a:srgbClr val="6F8B7B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'Ark1'!$A$2:$A$14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'Ark1'!$B$2:$B$14</c:f>
              <c:numCache>
                <c:formatCode>#,##0</c:formatCode>
                <c:ptCount val="3"/>
                <c:pt idx="0">
                  <c:v>4204</c:v>
                </c:pt>
                <c:pt idx="1">
                  <c:v>4736</c:v>
                </c:pt>
                <c:pt idx="2">
                  <c:v>5532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F1-420E-870F-4CF82EB4CF0D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Antall klager fra privatpersoner</c:v>
                </c:pt>
              </c:strCache>
            </c:strRef>
          </c:tx>
          <c:spPr>
            <a:solidFill>
              <a:srgbClr val="CAC584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9.144947416552355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F1-420E-870F-4CF82EB4CF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'Ark1'!$A$2:$A$14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'Ark1'!$C$2:$C$14</c:f>
              <c:numCache>
                <c:formatCode>General</c:formatCode>
                <c:ptCount val="3"/>
                <c:pt idx="0">
                  <c:v>591</c:v>
                </c:pt>
                <c:pt idx="1">
                  <c:v>902</c:v>
                </c:pt>
                <c:pt idx="2" formatCode="#,##0">
                  <c:v>1848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F1-420E-870F-4CF82EB4CF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8"/>
        <c:overlap val="14"/>
        <c:axId val="255138616"/>
        <c:axId val="157032408"/>
      </c:barChart>
      <c:catAx>
        <c:axId val="255138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Årstall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57032408"/>
        <c:crosses val="autoZero"/>
        <c:auto val="1"/>
        <c:lblAlgn val="ctr"/>
        <c:lblOffset val="100"/>
        <c:noMultiLvlLbl val="0"/>
      </c:catAx>
      <c:valAx>
        <c:axId val="157032408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Antall</a:t>
                </a:r>
                <a:endParaRPr lang="nb-NO" baseline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out"/>
        <c:minorTickMark val="none"/>
        <c:tickLblPos val="nextTo"/>
        <c:crossAx val="255138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dirty="0"/>
              <a:t>Oversikt over de mest vanlige bruddene</a:t>
            </a:r>
          </a:p>
          <a:p>
            <a:pPr>
              <a:defRPr/>
            </a:pPr>
            <a:r>
              <a:rPr lang="nb-NO" dirty="0"/>
              <a:t>- sammenlignet med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CD9A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'Ark1'!$A$2:$A$8</c:f>
              <c:strCache>
                <c:ptCount val="7"/>
                <c:pt idx="0">
                  <c:v>Tapt fysisk enhet/medium</c:v>
                </c:pt>
                <c:pt idx="1">
                  <c:v>System eller programmeringsfeil</c:v>
                </c:pt>
                <c:pt idx="2">
                  <c:v>Utilsiktet publisering</c:v>
                </c:pt>
                <c:pt idx="3">
                  <c:v>Tilsiktet angrep</c:v>
                </c:pt>
                <c:pt idx="4">
                  <c:v>Manglende/feil i tilgangsstyring</c:v>
                </c:pt>
                <c:pt idx="5">
                  <c:v>Annet</c:v>
                </c:pt>
                <c:pt idx="6">
                  <c:v>Personopplysninger til feil mottaker</c:v>
                </c:pt>
              </c:strCache>
            </c:strRef>
          </c:cat>
          <c:val>
            <c:numRef>
              <c:f>'Ark1'!$B$2:$B$8</c:f>
              <c:numCache>
                <c:formatCode>General</c:formatCode>
                <c:ptCount val="7"/>
                <c:pt idx="0">
                  <c:v>180</c:v>
                </c:pt>
                <c:pt idx="1">
                  <c:v>398</c:v>
                </c:pt>
                <c:pt idx="2">
                  <c:v>260</c:v>
                </c:pt>
                <c:pt idx="3">
                  <c:v>305</c:v>
                </c:pt>
                <c:pt idx="4">
                  <c:v>444</c:v>
                </c:pt>
                <c:pt idx="5">
                  <c:v>407</c:v>
                </c:pt>
                <c:pt idx="6">
                  <c:v>1175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1B-4067-B6D6-8603439BD806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869F9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'Ark1'!$A$2:$A$8</c:f>
              <c:strCache>
                <c:ptCount val="7"/>
                <c:pt idx="0">
                  <c:v>Tapt fysisk enhet/medium</c:v>
                </c:pt>
                <c:pt idx="1">
                  <c:v>System eller programmeringsfeil</c:v>
                </c:pt>
                <c:pt idx="2">
                  <c:v>Utilsiktet publisering</c:v>
                </c:pt>
                <c:pt idx="3">
                  <c:v>Tilsiktet angrep</c:v>
                </c:pt>
                <c:pt idx="4">
                  <c:v>Manglende/feil i tilgangsstyring</c:v>
                </c:pt>
                <c:pt idx="5">
                  <c:v>Annet</c:v>
                </c:pt>
                <c:pt idx="6">
                  <c:v>Personopplysninger til feil mottaker</c:v>
                </c:pt>
              </c:strCache>
            </c:strRef>
          </c:cat>
          <c:val>
            <c:numRef>
              <c:f>'Ark1'!$C$2:$C$8</c:f>
              <c:numCache>
                <c:formatCode>General</c:formatCode>
                <c:ptCount val="7"/>
                <c:pt idx="0">
                  <c:v>188</c:v>
                </c:pt>
                <c:pt idx="1">
                  <c:v>219</c:v>
                </c:pt>
                <c:pt idx="2">
                  <c:v>229</c:v>
                </c:pt>
                <c:pt idx="3">
                  <c:v>296</c:v>
                </c:pt>
                <c:pt idx="4">
                  <c:v>414</c:v>
                </c:pt>
                <c:pt idx="5">
                  <c:v>450</c:v>
                </c:pt>
                <c:pt idx="6">
                  <c:v>1182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1B-4067-B6D6-8603439BD8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73364192"/>
        <c:axId val="673357960"/>
      </c:barChart>
      <c:catAx>
        <c:axId val="673364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73357960"/>
        <c:crosses val="autoZero"/>
        <c:auto val="1"/>
        <c:lblAlgn val="ctr"/>
        <c:lblOffset val="100"/>
        <c:noMultiLvlLbl val="0"/>
      </c:catAx>
      <c:valAx>
        <c:axId val="6733579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3364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393803287205146"/>
          <c:w val="0.16917074396952395"/>
          <c:h val="6.60619671279485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dirty="0"/>
              <a:t>Oversikt</a:t>
            </a:r>
            <a:r>
              <a:rPr lang="nb-NO" baseline="0" dirty="0"/>
              <a:t> over avviksmeldinger fordelt på sektor</a:t>
            </a:r>
          </a:p>
          <a:p>
            <a:pPr>
              <a:defRPr/>
            </a:pPr>
            <a:r>
              <a:rPr lang="nb-NO" baseline="0" dirty="0"/>
              <a:t>- sammenlignet med 2024</a:t>
            </a:r>
            <a:endParaRPr lang="nb-NO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33732874450296363"/>
          <c:y val="0.1535852435921238"/>
          <c:w val="0.66267125549703643"/>
          <c:h val="0.773066934594340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CD9A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'Ark1'!$A$2:$A$15</c:f>
              <c:strCache>
                <c:ptCount val="14"/>
                <c:pt idx="0">
                  <c:v>Ikke oppgitt/ikke relevant</c:v>
                </c:pt>
                <c:pt idx="1">
                  <c:v>Kultur og fritid</c:v>
                </c:pt>
                <c:pt idx="2">
                  <c:v>Eiendom og borettslag</c:v>
                </c:pt>
                <c:pt idx="3">
                  <c:v>Samferdsel og logistikk</c:v>
                </c:pt>
                <c:pt idx="4">
                  <c:v>Organisasjoner og foreninger</c:v>
                </c:pt>
                <c:pt idx="5">
                  <c:v>Internett og telekom</c:v>
                </c:pt>
                <c:pt idx="6">
                  <c:v>Tjenester og rådgivning</c:v>
                </c:pt>
                <c:pt idx="7">
                  <c:v>Forskning og høyere utdanning</c:v>
                </c:pt>
                <c:pt idx="8">
                  <c:v>Industri, bygg, jordbruk, kraft og vann</c:v>
                </c:pt>
                <c:pt idx="9">
                  <c:v>Varehandel, overnatting og service</c:v>
                </c:pt>
                <c:pt idx="10">
                  <c:v>Skole og barnehage</c:v>
                </c:pt>
                <c:pt idx="11">
                  <c:v>Finans og forsikring</c:v>
                </c:pt>
                <c:pt idx="12">
                  <c:v>Helse, omsorg og sosial</c:v>
                </c:pt>
                <c:pt idx="13">
                  <c:v>Offentlig administrasjon</c:v>
                </c:pt>
              </c:strCache>
            </c:strRef>
          </c:cat>
          <c:val>
            <c:numRef>
              <c:f>'Ark1'!$B$2:$B$15</c:f>
              <c:numCache>
                <c:formatCode>General</c:formatCode>
                <c:ptCount val="14"/>
                <c:pt idx="0">
                  <c:v>20</c:v>
                </c:pt>
                <c:pt idx="1">
                  <c:v>34</c:v>
                </c:pt>
                <c:pt idx="2">
                  <c:v>34</c:v>
                </c:pt>
                <c:pt idx="3">
                  <c:v>49</c:v>
                </c:pt>
                <c:pt idx="4">
                  <c:v>63</c:v>
                </c:pt>
                <c:pt idx="5">
                  <c:v>82</c:v>
                </c:pt>
                <c:pt idx="6">
                  <c:v>121</c:v>
                </c:pt>
                <c:pt idx="7">
                  <c:v>105</c:v>
                </c:pt>
                <c:pt idx="8">
                  <c:v>105</c:v>
                </c:pt>
                <c:pt idx="9">
                  <c:v>117</c:v>
                </c:pt>
                <c:pt idx="10">
                  <c:v>252</c:v>
                </c:pt>
                <c:pt idx="11">
                  <c:v>427</c:v>
                </c:pt>
                <c:pt idx="12">
                  <c:v>429</c:v>
                </c:pt>
                <c:pt idx="13">
                  <c:v>1348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E5-4A09-8C6F-F3CD36CDA44C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869F9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'Ark1'!$A$2:$A$15</c:f>
              <c:strCache>
                <c:ptCount val="14"/>
                <c:pt idx="0">
                  <c:v>Ikke oppgitt/ikke relevant</c:v>
                </c:pt>
                <c:pt idx="1">
                  <c:v>Kultur og fritid</c:v>
                </c:pt>
                <c:pt idx="2">
                  <c:v>Eiendom og borettslag</c:v>
                </c:pt>
                <c:pt idx="3">
                  <c:v>Samferdsel og logistikk</c:v>
                </c:pt>
                <c:pt idx="4">
                  <c:v>Organisasjoner og foreninger</c:v>
                </c:pt>
                <c:pt idx="5">
                  <c:v>Internett og telekom</c:v>
                </c:pt>
                <c:pt idx="6">
                  <c:v>Tjenester og rådgivning</c:v>
                </c:pt>
                <c:pt idx="7">
                  <c:v>Forskning og høyere utdanning</c:v>
                </c:pt>
                <c:pt idx="8">
                  <c:v>Industri, bygg, jordbruk, kraft og vann</c:v>
                </c:pt>
                <c:pt idx="9">
                  <c:v>Varehandel, overnatting og service</c:v>
                </c:pt>
                <c:pt idx="10">
                  <c:v>Skole og barnehage</c:v>
                </c:pt>
                <c:pt idx="11">
                  <c:v>Finans og forsikring</c:v>
                </c:pt>
                <c:pt idx="12">
                  <c:v>Helse, omsorg og sosial</c:v>
                </c:pt>
                <c:pt idx="13">
                  <c:v>Offentlig administrasjon</c:v>
                </c:pt>
              </c:strCache>
            </c:strRef>
          </c:cat>
          <c:val>
            <c:numRef>
              <c:f>'Ark1'!$C$2:$C$15</c:f>
              <c:numCache>
                <c:formatCode>General</c:formatCode>
                <c:ptCount val="14"/>
                <c:pt idx="0">
                  <c:v>18</c:v>
                </c:pt>
                <c:pt idx="1">
                  <c:v>40</c:v>
                </c:pt>
                <c:pt idx="2">
                  <c:v>43</c:v>
                </c:pt>
                <c:pt idx="3">
                  <c:v>46</c:v>
                </c:pt>
                <c:pt idx="4">
                  <c:v>65</c:v>
                </c:pt>
                <c:pt idx="5">
                  <c:v>87</c:v>
                </c:pt>
                <c:pt idx="6">
                  <c:v>89</c:v>
                </c:pt>
                <c:pt idx="7">
                  <c:v>107</c:v>
                </c:pt>
                <c:pt idx="8">
                  <c:v>123</c:v>
                </c:pt>
                <c:pt idx="9">
                  <c:v>129</c:v>
                </c:pt>
                <c:pt idx="10">
                  <c:v>279</c:v>
                </c:pt>
                <c:pt idx="11">
                  <c:v>296</c:v>
                </c:pt>
                <c:pt idx="12">
                  <c:v>434</c:v>
                </c:pt>
                <c:pt idx="13">
                  <c:v>1256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E5-4A09-8C6F-F3CD36CDA4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overlap val="-6"/>
        <c:axId val="689217552"/>
        <c:axId val="689221816"/>
      </c:barChart>
      <c:catAx>
        <c:axId val="689217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9221816"/>
        <c:crosses val="autoZero"/>
        <c:auto val="1"/>
        <c:lblAlgn val="ctr"/>
        <c:lblOffset val="100"/>
        <c:noMultiLvlLbl val="0"/>
      </c:catAx>
      <c:valAx>
        <c:axId val="6892218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89217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14274-AACF-D147-9EF5-516AD8FF2689}" type="datetimeFigureOut">
              <a:t>19.03.2026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FD466-A3DE-8E43-82A4-D9B07A713786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57689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B0F57-A7B2-7848-874D-3F3B0FF7DC0E}" type="datetimeFigureOut">
              <a:t>19.03.2026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61043-8FC3-ED47-A2CA-CE6831D51DCD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07009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61043-8FC3-ED47-A2CA-CE6831D51DCD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0531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61043-8FC3-ED47-A2CA-CE6831D51DCD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6911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61043-8FC3-ED47-A2CA-CE6831D51DCD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7858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61043-8FC3-ED47-A2CA-CE6831D51DC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4936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61043-8FC3-ED47-A2CA-CE6831D51DCD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1366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nb-NO" sz="1800" dirty="0">
              <a:solidFill>
                <a:srgbClr val="2C2C2C"/>
              </a:solidFill>
              <a:effectLst/>
              <a:latin typeface="Work San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61043-8FC3-ED47-A2CA-CE6831D51DCD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7583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61043-8FC3-ED47-A2CA-CE6831D51DCD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0680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61043-8FC3-ED47-A2CA-CE6831D51DCD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3304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mal 1 - med il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14948" y="3680659"/>
            <a:ext cx="10971016" cy="1470025"/>
          </a:xfrm>
        </p:spPr>
        <p:txBody>
          <a:bodyPr/>
          <a:lstStyle>
            <a:lvl1pPr algn="l">
              <a:defRPr>
                <a:solidFill>
                  <a:srgbClr val="869F9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33264-4DE1-764E-981D-C5D87A45BB26}" type="datetime1">
              <a:t>19.03.2026</a:t>
            </a:fld>
            <a:endParaRPr lang="nb-NO"/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614948" y="5161547"/>
            <a:ext cx="10971017" cy="827505"/>
          </a:xfrm>
        </p:spPr>
        <p:txBody>
          <a:bodyPr/>
          <a:lstStyle>
            <a:lvl1pPr marL="0" indent="0" algn="l">
              <a:buNone/>
              <a:defRPr>
                <a:solidFill>
                  <a:srgbClr val="869F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B8F4E3A-FD01-994D-A253-4F294E8F52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4948" y="565311"/>
            <a:ext cx="10962103" cy="356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deler lys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0888234" y="280701"/>
            <a:ext cx="842591" cy="6334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6" name="Rektangel 5"/>
          <p:cNvSpPr/>
          <p:nvPr userDrawn="1"/>
        </p:nvSpPr>
        <p:spPr>
          <a:xfrm>
            <a:off x="609600" y="564776"/>
            <a:ext cx="10972800" cy="5715000"/>
          </a:xfrm>
          <a:prstGeom prst="rect">
            <a:avLst/>
          </a:prstGeom>
          <a:solidFill>
            <a:srgbClr val="A5C5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1225898" y="4421146"/>
            <a:ext cx="9813892" cy="94632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1225898" y="5026085"/>
            <a:ext cx="9813892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95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deler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0888234" y="280701"/>
            <a:ext cx="842591" cy="6334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8" name="Rektangel 7"/>
          <p:cNvSpPr/>
          <p:nvPr userDrawn="1"/>
        </p:nvSpPr>
        <p:spPr>
          <a:xfrm>
            <a:off x="609600" y="564777"/>
            <a:ext cx="10972800" cy="5715000"/>
          </a:xfrm>
          <a:prstGeom prst="rect">
            <a:avLst/>
          </a:prstGeom>
          <a:solidFill>
            <a:srgbClr val="DB62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1225898" y="4421146"/>
            <a:ext cx="9813892" cy="94632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1225898" y="5026085"/>
            <a:ext cx="9813892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660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deler mørk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0888234" y="280701"/>
            <a:ext cx="842591" cy="6334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8" name="Rektangel 7"/>
          <p:cNvSpPr/>
          <p:nvPr userDrawn="1"/>
        </p:nvSpPr>
        <p:spPr>
          <a:xfrm>
            <a:off x="609600" y="564776"/>
            <a:ext cx="10972800" cy="5715000"/>
          </a:xfrm>
          <a:prstGeom prst="rect">
            <a:avLst/>
          </a:prstGeom>
          <a:solidFill>
            <a:srgbClr val="3B5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1225898" y="4421146"/>
            <a:ext cx="9813892" cy="94632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1225898" y="5026085"/>
            <a:ext cx="9813892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617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4671896" y="6406743"/>
            <a:ext cx="2844800" cy="365125"/>
          </a:xfrm>
        </p:spPr>
        <p:txBody>
          <a:bodyPr/>
          <a:lstStyle/>
          <a:p>
            <a:fld id="{D9F8E5F8-CC6A-6749-966D-8F8E3810D649}" type="slidenum">
              <a:t>‹#›</a:t>
            </a:fld>
            <a:endParaRPr lang="nb-NO"/>
          </a:p>
        </p:txBody>
      </p:sp>
      <p:cxnSp>
        <p:nvCxnSpPr>
          <p:cNvPr id="3" name="Rett linje 2"/>
          <p:cNvCxnSpPr/>
          <p:nvPr userDrawn="1"/>
        </p:nvCxnSpPr>
        <p:spPr>
          <a:xfrm>
            <a:off x="5961275" y="6707369"/>
            <a:ext cx="266043" cy="0"/>
          </a:xfrm>
          <a:prstGeom prst="line">
            <a:avLst/>
          </a:prstGeom>
          <a:ln w="63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852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5742704" y="6403970"/>
            <a:ext cx="842591" cy="4540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7" name="Rektangel 6"/>
          <p:cNvSpPr/>
          <p:nvPr userDrawn="1"/>
        </p:nvSpPr>
        <p:spPr>
          <a:xfrm>
            <a:off x="10888234" y="280701"/>
            <a:ext cx="842591" cy="6334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</p:spTree>
    <p:extLst>
      <p:ext uri="{BB962C8B-B14F-4D97-AF65-F5344CB8AC3E}">
        <p14:creationId xmlns:p14="http://schemas.microsoft.com/office/powerpoint/2010/main" val="326999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ksempel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5742704" y="6403970"/>
            <a:ext cx="842591" cy="4540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7" name="Rektangel 6"/>
          <p:cNvSpPr/>
          <p:nvPr userDrawn="1"/>
        </p:nvSpPr>
        <p:spPr>
          <a:xfrm>
            <a:off x="10888234" y="280701"/>
            <a:ext cx="842591" cy="6334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graphicFrame>
        <p:nvGraphicFramePr>
          <p:cNvPr id="2" name="Diagram 1"/>
          <p:cNvGraphicFramePr/>
          <p:nvPr userDrawn="1">
            <p:extLst>
              <p:ext uri="{D42A27DB-BD31-4B8C-83A1-F6EECF244321}">
                <p14:modId xmlns:p14="http://schemas.microsoft.com/office/powerpoint/2010/main" val="3497236787"/>
              </p:ext>
            </p:extLst>
          </p:nvPr>
        </p:nvGraphicFramePr>
        <p:xfrm>
          <a:off x="2343920" y="1397000"/>
          <a:ext cx="8128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Sylinder 2"/>
          <p:cNvSpPr txBox="1"/>
          <p:nvPr userDrawn="1"/>
        </p:nvSpPr>
        <p:spPr>
          <a:xfrm>
            <a:off x="2633254" y="5730064"/>
            <a:ext cx="943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>
                <a:latin typeface="Arial"/>
                <a:cs typeface="Arial"/>
              </a:rPr>
              <a:t>Eksempel på digram.</a:t>
            </a:r>
          </a:p>
        </p:txBody>
      </p:sp>
    </p:spTree>
    <p:extLst>
      <p:ext uri="{BB962C8B-B14F-4D97-AF65-F5344CB8AC3E}">
        <p14:creationId xmlns:p14="http://schemas.microsoft.com/office/powerpoint/2010/main" val="392456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ksempel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5742704" y="6403970"/>
            <a:ext cx="842591" cy="4540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7" name="Rektangel 6"/>
          <p:cNvSpPr/>
          <p:nvPr userDrawn="1"/>
        </p:nvSpPr>
        <p:spPr>
          <a:xfrm>
            <a:off x="10888234" y="280701"/>
            <a:ext cx="842591" cy="6334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graphicFrame>
        <p:nvGraphicFramePr>
          <p:cNvPr id="4" name="Tabell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81432049"/>
              </p:ext>
            </p:extLst>
          </p:nvPr>
        </p:nvGraphicFramePr>
        <p:xfrm>
          <a:off x="607896" y="551328"/>
          <a:ext cx="10974504" cy="5755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8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8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8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9418">
                <a:tc>
                  <a:txBody>
                    <a:bodyPr/>
                    <a:lstStyle/>
                    <a:p>
                      <a:r>
                        <a:rPr lang="nb-NO" sz="2300" b="1">
                          <a:solidFill>
                            <a:srgbClr val="E86837"/>
                          </a:solidFill>
                          <a:latin typeface="Arial"/>
                          <a:cs typeface="Arial"/>
                        </a:rPr>
                        <a:t>Tekst</a:t>
                      </a: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2300" b="1">
                          <a:solidFill>
                            <a:srgbClr val="E86837"/>
                          </a:solidFill>
                          <a:latin typeface="Arial"/>
                          <a:cs typeface="Arial"/>
                        </a:rPr>
                        <a:t>Tekst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2300" b="1">
                          <a:solidFill>
                            <a:srgbClr val="E86837"/>
                          </a:solidFill>
                          <a:latin typeface="Arial"/>
                          <a:cs typeface="Arial"/>
                        </a:rPr>
                        <a:t>Tekst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41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Her er eksempel</a:t>
                      </a:r>
                      <a:r>
                        <a:rPr lang="nb-NO" sz="1600" baseline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på bruk av tabell. </a:t>
                      </a:r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Denne</a:t>
                      </a:r>
                      <a:r>
                        <a:rPr lang="nb-NO" sz="1600" baseline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tabellen kan kopieres </a:t>
                      </a:r>
                      <a:r>
                        <a:rPr lang="nb-NO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ut fra lysbilemalen.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aseline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Vis &gt; Hoved &gt; Lysbildemal</a:t>
                      </a:r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418">
                <a:tc>
                  <a:txBody>
                    <a:bodyPr/>
                    <a:lstStyle/>
                    <a:p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418">
                <a:tc>
                  <a:txBody>
                    <a:bodyPr/>
                    <a:lstStyle/>
                    <a:p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418">
                <a:tc>
                  <a:txBody>
                    <a:bodyPr/>
                    <a:lstStyle/>
                    <a:p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9418">
                <a:tc>
                  <a:txBody>
                    <a:bodyPr/>
                    <a:lstStyle/>
                    <a:p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9418">
                <a:tc>
                  <a:txBody>
                    <a:bodyPr/>
                    <a:lstStyle/>
                    <a:p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9418">
                <a:tc>
                  <a:txBody>
                    <a:bodyPr/>
                    <a:lstStyle/>
                    <a:p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rgbClr val="A5C8B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C9B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383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97595" y="3775302"/>
            <a:ext cx="1498600" cy="368300"/>
          </a:xfrm>
          <a:prstGeom prst="rect">
            <a:avLst/>
          </a:prstGeom>
        </p:spPr>
      </p:pic>
      <p:sp>
        <p:nvSpPr>
          <p:cNvPr id="3" name="TekstSylinder 2"/>
          <p:cNvSpPr txBox="1"/>
          <p:nvPr userDrawn="1"/>
        </p:nvSpPr>
        <p:spPr>
          <a:xfrm>
            <a:off x="4889502" y="4356263"/>
            <a:ext cx="4658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1200" b="0" i="0" u="none" strike="noStrike" kern="1200" baseline="0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postkasse@datatilsynet.no</a:t>
            </a:r>
            <a:endParaRPr lang="en-GB" sz="1200" b="0" i="0" u="none" strike="noStrike" kern="1200" baseline="0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  <a:p>
            <a:pPr rtl="0"/>
            <a:r>
              <a:rPr lang="en-GB" sz="1200" b="0" i="0" u="none" strike="noStrike" kern="1200" baseline="0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Telefon</a:t>
            </a:r>
            <a:r>
              <a:rPr lang="en-GB" sz="1200" b="0" i="0" u="none" strike="noStrike" kern="1200" baseline="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: +47 22 39 69 00 </a:t>
            </a:r>
          </a:p>
          <a:p>
            <a:pPr rtl="0"/>
            <a:endParaRPr lang="en-GB" sz="1200" b="1" i="0" u="none" strike="noStrike" kern="1200" baseline="0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  <a:p>
            <a:pPr rtl="0"/>
            <a:r>
              <a:rPr lang="en-GB" sz="1200" b="1" i="0" u="none" strike="noStrike" kern="1200" baseline="0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datatilsynet.no</a:t>
            </a:r>
            <a:endParaRPr lang="en-GB" sz="1200" b="1" i="0" u="none" strike="noStrike" kern="1200" baseline="0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  <a:p>
            <a:pPr rtl="0"/>
            <a:r>
              <a:rPr lang="en-GB" sz="1200" b="1" i="0" u="none" strike="noStrike" kern="1200" baseline="0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personvernbloggen.no</a:t>
            </a:r>
            <a:endParaRPr lang="nb-NO" sz="1200" b="1" baseline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Plassholder for tittel 1"/>
          <p:cNvSpPr>
            <a:spLocks noGrp="1"/>
          </p:cNvSpPr>
          <p:nvPr>
            <p:ph type="title"/>
          </p:nvPr>
        </p:nvSpPr>
        <p:spPr>
          <a:xfrm>
            <a:off x="609600" y="1977705"/>
            <a:ext cx="1095487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8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4889502" y="5470613"/>
            <a:ext cx="6042477" cy="42171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nb-NO"/>
              <a:t>Klikk for å legge til egen twitter/ mail. </a:t>
            </a:r>
          </a:p>
          <a:p>
            <a:pPr lvl="0"/>
            <a:r>
              <a:rPr lang="nb-NO"/>
              <a:t>osv maks to linjer</a:t>
            </a:r>
          </a:p>
        </p:txBody>
      </p:sp>
    </p:spTree>
    <p:extLst>
      <p:ext uri="{BB962C8B-B14F-4D97-AF65-F5344CB8AC3E}">
        <p14:creationId xmlns:p14="http://schemas.microsoft.com/office/powerpoint/2010/main" val="236785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mal 2 - med il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14948" y="3680659"/>
            <a:ext cx="10971016" cy="1470025"/>
          </a:xfrm>
        </p:spPr>
        <p:txBody>
          <a:bodyPr/>
          <a:lstStyle>
            <a:lvl1pPr algn="l">
              <a:defRPr>
                <a:solidFill>
                  <a:srgbClr val="869F9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14948" y="5161547"/>
            <a:ext cx="10971017" cy="82750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869F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malen.</a:t>
            </a:r>
          </a:p>
          <a:p>
            <a:r>
              <a:rPr lang="nb-NO"/>
              <a:t>Klikk for å redigere undertittelstil i malen.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33264-4DE1-764E-981D-C5D87A45BB26}" type="datetime1">
              <a:t>19.03.2026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30B201E-9CE5-A94E-BC1D-F19A46418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4948" y="565311"/>
            <a:ext cx="10962103" cy="356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89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mal 1 - uten il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14948" y="3680659"/>
            <a:ext cx="10971016" cy="1470025"/>
          </a:xfrm>
        </p:spPr>
        <p:txBody>
          <a:bodyPr/>
          <a:lstStyle>
            <a:lvl1pPr algn="l">
              <a:defRPr>
                <a:solidFill>
                  <a:srgbClr val="869F9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14948" y="5161547"/>
            <a:ext cx="10971017" cy="827505"/>
          </a:xfrm>
        </p:spPr>
        <p:txBody>
          <a:bodyPr/>
          <a:lstStyle>
            <a:lvl1pPr marL="0" indent="0" algn="l">
              <a:buNone/>
              <a:defRPr>
                <a:solidFill>
                  <a:srgbClr val="869F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33264-4DE1-764E-981D-C5D87A45BB26}" type="datetime1">
              <a:t>19.03.2026</a:t>
            </a:fld>
            <a:endParaRPr lang="nb-NO"/>
          </a:p>
        </p:txBody>
      </p:sp>
      <p:sp>
        <p:nvSpPr>
          <p:cNvPr id="7" name="Rektangel 6"/>
          <p:cNvSpPr/>
          <p:nvPr userDrawn="1"/>
        </p:nvSpPr>
        <p:spPr>
          <a:xfrm>
            <a:off x="609600" y="564776"/>
            <a:ext cx="10972800" cy="3592804"/>
          </a:xfrm>
          <a:prstGeom prst="rect">
            <a:avLst/>
          </a:prstGeom>
          <a:solidFill>
            <a:srgbClr val="A5C5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1" hasCustomPrompt="1"/>
          </p:nvPr>
        </p:nvSpPr>
        <p:spPr>
          <a:xfrm>
            <a:off x="3915950" y="1981478"/>
            <a:ext cx="4316028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Sett inn bilde her</a:t>
            </a:r>
          </a:p>
        </p:txBody>
      </p:sp>
    </p:spTree>
    <p:extLst>
      <p:ext uri="{BB962C8B-B14F-4D97-AF65-F5344CB8AC3E}">
        <p14:creationId xmlns:p14="http://schemas.microsoft.com/office/powerpoint/2010/main" val="419236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mal 2 - uten il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14948" y="3680659"/>
            <a:ext cx="10971016" cy="1470025"/>
          </a:xfrm>
        </p:spPr>
        <p:txBody>
          <a:bodyPr/>
          <a:lstStyle>
            <a:lvl1pPr algn="l">
              <a:defRPr>
                <a:solidFill>
                  <a:srgbClr val="869F9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33264-4DE1-764E-981D-C5D87A45BB26}" type="datetime1">
              <a:t>19.03.2026</a:t>
            </a:fld>
            <a:endParaRPr lang="nb-NO"/>
          </a:p>
        </p:txBody>
      </p:sp>
      <p:sp>
        <p:nvSpPr>
          <p:cNvPr id="8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14948" y="5161547"/>
            <a:ext cx="10971017" cy="82750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869F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malen.</a:t>
            </a:r>
          </a:p>
          <a:p>
            <a:r>
              <a:rPr lang="nb-NO"/>
              <a:t>Klikk for å redigere undertittelstil i malen.</a:t>
            </a:r>
          </a:p>
        </p:txBody>
      </p:sp>
      <p:sp>
        <p:nvSpPr>
          <p:cNvPr id="11" name="Rektangel 10"/>
          <p:cNvSpPr/>
          <p:nvPr userDrawn="1"/>
        </p:nvSpPr>
        <p:spPr>
          <a:xfrm>
            <a:off x="609600" y="564776"/>
            <a:ext cx="10972800" cy="3592804"/>
          </a:xfrm>
          <a:prstGeom prst="rect">
            <a:avLst/>
          </a:prstGeom>
          <a:solidFill>
            <a:srgbClr val="A5C5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12" name="Plassholder for bilde 9"/>
          <p:cNvSpPr>
            <a:spLocks noGrp="1"/>
          </p:cNvSpPr>
          <p:nvPr>
            <p:ph type="pic" sz="quarter" idx="11" hasCustomPrompt="1"/>
          </p:nvPr>
        </p:nvSpPr>
        <p:spPr>
          <a:xfrm>
            <a:off x="3915950" y="1981478"/>
            <a:ext cx="4316028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Sett inn bilde her</a:t>
            </a:r>
          </a:p>
        </p:txBody>
      </p:sp>
    </p:spTree>
    <p:extLst>
      <p:ext uri="{BB962C8B-B14F-4D97-AF65-F5344CB8AC3E}">
        <p14:creationId xmlns:p14="http://schemas.microsoft.com/office/powerpoint/2010/main" val="2145519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4671896" y="6406743"/>
            <a:ext cx="2844800" cy="365125"/>
          </a:xfrm>
        </p:spPr>
        <p:txBody>
          <a:bodyPr/>
          <a:lstStyle/>
          <a:p>
            <a:fld id="{D9F8E5F8-CC6A-6749-966D-8F8E3810D649}" type="slidenum"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609600" y="421902"/>
            <a:ext cx="10972800" cy="94632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609600" y="1036892"/>
            <a:ext cx="10972800" cy="0"/>
          </a:xfrm>
          <a:prstGeom prst="line">
            <a:avLst/>
          </a:prstGeom>
          <a:ln w="57150" cmpd="sng">
            <a:solidFill>
              <a:srgbClr val="869F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373169"/>
            <a:ext cx="53848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373169"/>
            <a:ext cx="53848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5961275" y="6707369"/>
            <a:ext cx="266043" cy="0"/>
          </a:xfrm>
          <a:prstGeom prst="line">
            <a:avLst/>
          </a:prstGeom>
          <a:ln w="63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53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421902"/>
            <a:ext cx="10972800" cy="94632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1374350"/>
            <a:ext cx="10972800" cy="461068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4671896" y="6406743"/>
            <a:ext cx="2844800" cy="365125"/>
          </a:xfrm>
        </p:spPr>
        <p:txBody>
          <a:bodyPr/>
          <a:lstStyle/>
          <a:p>
            <a:fld id="{D9F8E5F8-CC6A-6749-966D-8F8E3810D649}" type="slidenum">
              <a:t>‹#›</a:t>
            </a:fld>
            <a:endParaRPr lang="nb-NO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609600" y="1036892"/>
            <a:ext cx="10972800" cy="0"/>
          </a:xfrm>
          <a:prstGeom prst="line">
            <a:avLst/>
          </a:prstGeom>
          <a:ln w="57150" cmpd="sng">
            <a:solidFill>
              <a:srgbClr val="869F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 userDrawn="1"/>
        </p:nvCxnSpPr>
        <p:spPr>
          <a:xfrm>
            <a:off x="5961275" y="6707369"/>
            <a:ext cx="266043" cy="0"/>
          </a:xfrm>
          <a:prstGeom prst="line">
            <a:avLst/>
          </a:prstGeom>
          <a:ln w="63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38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4671896" y="6406743"/>
            <a:ext cx="2844800" cy="365125"/>
          </a:xfrm>
        </p:spPr>
        <p:txBody>
          <a:bodyPr/>
          <a:lstStyle/>
          <a:p>
            <a:fld id="{D9F8E5F8-CC6A-6749-966D-8F8E3810D649}" type="slidenum">
              <a:t>‹#›</a:t>
            </a:fld>
            <a:endParaRPr lang="nb-NO"/>
          </a:p>
        </p:txBody>
      </p:sp>
      <p:sp>
        <p:nvSpPr>
          <p:cNvPr id="10" name="Plassholder for tittel 17"/>
          <p:cNvSpPr>
            <a:spLocks noGrp="1"/>
          </p:cNvSpPr>
          <p:nvPr>
            <p:ph type="title"/>
          </p:nvPr>
        </p:nvSpPr>
        <p:spPr>
          <a:xfrm>
            <a:off x="609600" y="421902"/>
            <a:ext cx="10972800" cy="615008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609600" y="1036892"/>
            <a:ext cx="10972800" cy="0"/>
          </a:xfrm>
          <a:prstGeom prst="line">
            <a:avLst/>
          </a:prstGeom>
          <a:ln w="57150" cmpd="sng">
            <a:solidFill>
              <a:srgbClr val="869F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lassholder for tekst 2"/>
          <p:cNvSpPr>
            <a:spLocks noGrp="1"/>
          </p:cNvSpPr>
          <p:nvPr>
            <p:ph type="body" idx="1"/>
          </p:nvPr>
        </p:nvSpPr>
        <p:spPr>
          <a:xfrm>
            <a:off x="609601" y="1368013"/>
            <a:ext cx="5290329" cy="911308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innhold 3"/>
          <p:cNvSpPr>
            <a:spLocks noGrp="1"/>
          </p:cNvSpPr>
          <p:nvPr>
            <p:ph sz="half" idx="2"/>
          </p:nvPr>
        </p:nvSpPr>
        <p:spPr>
          <a:xfrm>
            <a:off x="609601" y="2279321"/>
            <a:ext cx="5290329" cy="367974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318808" y="1368013"/>
            <a:ext cx="5263593" cy="911309"/>
          </a:xfrm>
          <a:solidFill>
            <a:srgbClr val="A5C5B1"/>
          </a:solidFill>
        </p:spPr>
        <p:txBody>
          <a:bodyPr lIns="216000" rIns="216000" anchor="ctr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innhold 5"/>
          <p:cNvSpPr>
            <a:spLocks noGrp="1"/>
          </p:cNvSpPr>
          <p:nvPr>
            <p:ph sz="quarter" idx="4"/>
          </p:nvPr>
        </p:nvSpPr>
        <p:spPr>
          <a:xfrm>
            <a:off x="6318808" y="2279322"/>
            <a:ext cx="5263593" cy="3679741"/>
          </a:xfrm>
          <a:solidFill>
            <a:srgbClr val="A5C5B1"/>
          </a:solidFill>
        </p:spPr>
        <p:txBody>
          <a:bodyPr lIns="216000" rIns="21600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12" name="Rett linje 11"/>
          <p:cNvCxnSpPr/>
          <p:nvPr userDrawn="1"/>
        </p:nvCxnSpPr>
        <p:spPr>
          <a:xfrm>
            <a:off x="5961275" y="6707369"/>
            <a:ext cx="266043" cy="0"/>
          </a:xfrm>
          <a:prstGeom prst="line">
            <a:avLst/>
          </a:prstGeom>
          <a:ln w="63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66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4671896" y="6406743"/>
            <a:ext cx="2844800" cy="365125"/>
          </a:xfrm>
        </p:spPr>
        <p:txBody>
          <a:bodyPr/>
          <a:lstStyle/>
          <a:p>
            <a:fld id="{D9F8E5F8-CC6A-6749-966D-8F8E3810D649}" type="slidenum">
              <a:t>‹#›</a:t>
            </a:fld>
            <a:endParaRPr lang="nb-NO"/>
          </a:p>
        </p:txBody>
      </p:sp>
      <p:sp>
        <p:nvSpPr>
          <p:cNvPr id="10" name="Plassholder for tittel 17"/>
          <p:cNvSpPr>
            <a:spLocks noGrp="1"/>
          </p:cNvSpPr>
          <p:nvPr>
            <p:ph type="title"/>
          </p:nvPr>
        </p:nvSpPr>
        <p:spPr>
          <a:xfrm>
            <a:off x="609600" y="421902"/>
            <a:ext cx="10972800" cy="615008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609600" y="1036892"/>
            <a:ext cx="10972800" cy="0"/>
          </a:xfrm>
          <a:prstGeom prst="line">
            <a:avLst/>
          </a:prstGeom>
          <a:ln w="57150" cmpd="sng">
            <a:solidFill>
              <a:srgbClr val="869F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lassholder for tekst 2"/>
          <p:cNvSpPr>
            <a:spLocks noGrp="1"/>
          </p:cNvSpPr>
          <p:nvPr>
            <p:ph type="body" idx="1"/>
          </p:nvPr>
        </p:nvSpPr>
        <p:spPr>
          <a:xfrm>
            <a:off x="609601" y="1368013"/>
            <a:ext cx="5272505" cy="911308"/>
          </a:xfrm>
          <a:solidFill>
            <a:srgbClr val="A5C5B1"/>
          </a:solidFill>
          <a:ln>
            <a:noFill/>
          </a:ln>
        </p:spPr>
        <p:txBody>
          <a:bodyPr lIns="216000" rIns="216000" anchor="ctr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innhold 3"/>
          <p:cNvSpPr>
            <a:spLocks noGrp="1"/>
          </p:cNvSpPr>
          <p:nvPr>
            <p:ph sz="half" idx="2"/>
          </p:nvPr>
        </p:nvSpPr>
        <p:spPr>
          <a:xfrm>
            <a:off x="609601" y="2279321"/>
            <a:ext cx="5272505" cy="3679742"/>
          </a:xfrm>
          <a:solidFill>
            <a:srgbClr val="A5C5B1"/>
          </a:solidFill>
          <a:ln>
            <a:noFill/>
          </a:ln>
        </p:spPr>
        <p:txBody>
          <a:bodyPr lIns="216000" rIns="21600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2"/>
          <p:cNvSpPr>
            <a:spLocks noGrp="1"/>
          </p:cNvSpPr>
          <p:nvPr>
            <p:ph type="body" idx="13"/>
          </p:nvPr>
        </p:nvSpPr>
        <p:spPr>
          <a:xfrm>
            <a:off x="6309896" y="1368013"/>
            <a:ext cx="5272505" cy="911308"/>
          </a:xfrm>
          <a:solidFill>
            <a:srgbClr val="A5C5B1"/>
          </a:solidFill>
          <a:ln>
            <a:noFill/>
          </a:ln>
        </p:spPr>
        <p:txBody>
          <a:bodyPr lIns="216000" rIns="216000" anchor="ctr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Plassholder for innhold 3"/>
          <p:cNvSpPr>
            <a:spLocks noGrp="1"/>
          </p:cNvSpPr>
          <p:nvPr>
            <p:ph sz="half" idx="14"/>
          </p:nvPr>
        </p:nvSpPr>
        <p:spPr>
          <a:xfrm>
            <a:off x="6309896" y="2279321"/>
            <a:ext cx="5272505" cy="3679742"/>
          </a:xfrm>
          <a:solidFill>
            <a:srgbClr val="A5C5B1"/>
          </a:solidFill>
          <a:ln>
            <a:noFill/>
          </a:ln>
        </p:spPr>
        <p:txBody>
          <a:bodyPr lIns="216000" rIns="21600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15" name="Rett linje 14"/>
          <p:cNvCxnSpPr/>
          <p:nvPr userDrawn="1"/>
        </p:nvCxnSpPr>
        <p:spPr>
          <a:xfrm>
            <a:off x="5961275" y="6707369"/>
            <a:ext cx="266043" cy="0"/>
          </a:xfrm>
          <a:prstGeom prst="line">
            <a:avLst/>
          </a:prstGeom>
          <a:ln w="63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54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deler med illustr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0888234" y="280701"/>
            <a:ext cx="842591" cy="6334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8" name="Rektangel 7"/>
          <p:cNvSpPr/>
          <p:nvPr userDrawn="1"/>
        </p:nvSpPr>
        <p:spPr>
          <a:xfrm>
            <a:off x="609600" y="564776"/>
            <a:ext cx="10972800" cy="5715000"/>
          </a:xfrm>
          <a:prstGeom prst="rect">
            <a:avLst/>
          </a:prstGeom>
          <a:solidFill>
            <a:srgbClr val="A5C5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1225898" y="4421146"/>
            <a:ext cx="9813892" cy="94632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1225898" y="5026085"/>
            <a:ext cx="9813892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660" y="1473597"/>
            <a:ext cx="4035552" cy="231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78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4017225"/>
            <a:ext cx="10972800" cy="1143000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5160225"/>
            <a:ext cx="10972800" cy="511426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pPr lvl="0"/>
            <a:r>
              <a:rPr lang="nb-NO"/>
              <a:t>Klikk for å redigere tekststiler i maler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102359"/>
            <a:ext cx="2844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62C93080-3444-2240-ABB2-C588EA5130AD}" type="datetime1">
              <a:t>19.03.2026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83800" y="6095674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4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61" r:id="rId3"/>
    <p:sldLayoutId id="2147483684" r:id="rId4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869F9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800" kern="1200">
          <a:solidFill>
            <a:srgbClr val="869F91"/>
          </a:solidFill>
          <a:latin typeface="Arial"/>
          <a:ea typeface="+mn-ea"/>
          <a:cs typeface="Arial"/>
        </a:defRPr>
      </a:lvl1pPr>
      <a:lvl2pPr marL="457200" indent="0" algn="l" defTabSz="457200" rtl="0" eaLnBrk="1" latinLnBrk="0" hangingPunct="1">
        <a:spcBef>
          <a:spcPct val="20000"/>
        </a:spcBef>
        <a:buFontTx/>
        <a:buNone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914400" indent="0" algn="l" defTabSz="4572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37160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182880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373363"/>
            <a:ext cx="10972800" cy="461068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671896" y="64067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D9F8E5F8-CC6A-6749-966D-8F8E3810D649}" type="slidenum">
              <a:rPr lang="nb-NO"/>
              <a:pPr/>
              <a:t>‹#›</a:t>
            </a:fld>
            <a:endParaRPr lang="nb-NO"/>
          </a:p>
        </p:txBody>
      </p:sp>
      <p:sp>
        <p:nvSpPr>
          <p:cNvPr id="18" name="Plassholder for tittel 17"/>
          <p:cNvSpPr>
            <a:spLocks noGrp="1"/>
          </p:cNvSpPr>
          <p:nvPr>
            <p:ph type="title"/>
          </p:nvPr>
        </p:nvSpPr>
        <p:spPr>
          <a:xfrm>
            <a:off x="609600" y="421902"/>
            <a:ext cx="10972800" cy="615008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28" name="Bilde 2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154584" y="403494"/>
            <a:ext cx="4318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5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5" r:id="rId3"/>
    <p:sldLayoutId id="2147483676" r:id="rId4"/>
    <p:sldLayoutId id="2147483685" r:id="rId5"/>
    <p:sldLayoutId id="2147483688" r:id="rId6"/>
    <p:sldLayoutId id="2147483686" r:id="rId7"/>
    <p:sldLayoutId id="2147483687" r:id="rId8"/>
    <p:sldLayoutId id="2147483677" r:id="rId9"/>
    <p:sldLayoutId id="2147483678" r:id="rId10"/>
    <p:sldLayoutId id="2147483679" r:id="rId11"/>
    <p:sldLayoutId id="2147483680" r:id="rId12"/>
  </p:sldLayoutIdLst>
  <p:hf hdr="0" ftr="0"/>
  <p:txStyles>
    <p:titleStyle>
      <a:lvl1pPr marL="0" marR="0" indent="0" algn="l" defTabSz="457200" rtl="0" eaLnBrk="1" fontAlgn="t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kern="1200">
          <a:solidFill>
            <a:srgbClr val="869F9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eorgia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Georgia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Georgia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609600" y="564777"/>
            <a:ext cx="10972800" cy="5715000"/>
          </a:xfrm>
          <a:prstGeom prst="rect">
            <a:avLst/>
          </a:prstGeom>
          <a:solidFill>
            <a:srgbClr val="A5C5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9458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86669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5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Verden brenner – hva skal vi med personvern da? </a:t>
            </a:r>
          </a:p>
        </p:txBody>
      </p:sp>
      <p:sp>
        <p:nvSpPr>
          <p:cNvPr id="4" name="Undertit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Line Coll, direktør Datatilsynet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3C818CC-EDF3-47A9-9890-A6C4BA913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3658" y="0"/>
            <a:ext cx="13262105" cy="423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01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51F99248-5E7E-4D0C-88AA-2ECD003E3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Takk for meg!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1FC4A3C-799E-42ED-91E1-E62BC728BC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0ABA809A-7226-4B83-AEC7-DA1655D166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07150"/>
            <a:ext cx="2844800" cy="365125"/>
          </a:xfrm>
          <a:prstGeom prst="rect">
            <a:avLst/>
          </a:prstGeom>
        </p:spPr>
        <p:txBody>
          <a:bodyPr/>
          <a:lstStyle/>
          <a:p>
            <a:fld id="{D9F8E5F8-CC6A-6749-966D-8F8E3810D64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8348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E5F8-CC6A-6749-966D-8F8E3810D649}" type="slidenum">
              <a:rPr lang="nb-NO" smtClean="0"/>
              <a:t>2</a:t>
            </a:fld>
            <a:endParaRPr lang="nb-NO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49CA1B11-6FCF-4683-A889-6D517FBB8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3716000" cy="6858000"/>
          </a:xfrm>
        </p:spPr>
      </p:pic>
    </p:spTree>
    <p:extLst>
      <p:ext uri="{BB962C8B-B14F-4D97-AF65-F5344CB8AC3E}">
        <p14:creationId xmlns:p14="http://schemas.microsoft.com/office/powerpoint/2010/main" val="623019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EE254F3-A2FA-4CCD-87B6-22321256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E5F8-CC6A-6749-966D-8F8E3810D649}" type="slidenum">
              <a:rPr lang="nb-NO" smtClean="0"/>
              <a:t>3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2AB959F-6FA4-4341-AFFB-B3C87C85E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1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69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F1E2730A-8365-485A-8BA1-2E546231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E5F8-CC6A-6749-966D-8F8E3810D649}" type="slidenum">
              <a:rPr lang="nb-NO" smtClean="0"/>
              <a:t>4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292F93D-F56E-445A-95CB-889044989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4" y="0"/>
            <a:ext cx="15824060" cy="685800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23AAABE8-7257-47DB-B5AC-AFEB70C47870}"/>
              </a:ext>
            </a:extLst>
          </p:cNvPr>
          <p:cNvSpPr/>
          <p:nvPr/>
        </p:nvSpPr>
        <p:spPr>
          <a:xfrm>
            <a:off x="3032272" y="330250"/>
            <a:ext cx="32792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4000" b="1" spc="50" dirty="0">
                <a:ln w="952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egoe Print" panose="02000600000000000000" pitchFamily="2" charset="0"/>
              </a:rPr>
              <a:t>Personvern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D860C2F-9CEB-42FF-A510-B666A72669A4}"/>
              </a:ext>
            </a:extLst>
          </p:cNvPr>
          <p:cNvSpPr/>
          <p:nvPr/>
        </p:nvSpPr>
        <p:spPr>
          <a:xfrm>
            <a:off x="4671896" y="4330950"/>
            <a:ext cx="327924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3200" b="1" spc="50" dirty="0">
                <a:ln w="952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egoe Print" panose="02000600000000000000" pitchFamily="2" charset="0"/>
              </a:rPr>
              <a:t>Individets autonomi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0FB4A33-9C5F-468C-B06F-407CA8EC22CD}"/>
              </a:ext>
            </a:extLst>
          </p:cNvPr>
          <p:cNvSpPr/>
          <p:nvPr/>
        </p:nvSpPr>
        <p:spPr>
          <a:xfrm>
            <a:off x="7844597" y="1812009"/>
            <a:ext cx="36510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2800" b="1" spc="50" dirty="0">
                <a:ln w="952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egoe Print" panose="02000600000000000000" pitchFamily="2" charset="0"/>
              </a:rPr>
              <a:t>Informasjonsfrihet</a:t>
            </a:r>
            <a:endParaRPr lang="nb-NO" sz="2000" b="1" spc="50" dirty="0"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47703B6-E1E8-4F1A-A03F-E8BA8A1B5E6C}"/>
              </a:ext>
            </a:extLst>
          </p:cNvPr>
          <p:cNvSpPr/>
          <p:nvPr/>
        </p:nvSpPr>
        <p:spPr>
          <a:xfrm>
            <a:off x="2925725" y="5966668"/>
            <a:ext cx="32792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4000" b="1" spc="50" dirty="0">
                <a:ln w="952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egoe Print" panose="02000600000000000000" pitchFamily="2" charset="0"/>
              </a:rPr>
              <a:t>Frihet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4874045-598D-4D35-9E49-77E8BDDD0243}"/>
              </a:ext>
            </a:extLst>
          </p:cNvPr>
          <p:cNvSpPr/>
          <p:nvPr/>
        </p:nvSpPr>
        <p:spPr>
          <a:xfrm>
            <a:off x="6204973" y="3167390"/>
            <a:ext cx="32792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3200" b="1" spc="50" dirty="0">
                <a:ln w="952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egoe Print" panose="02000600000000000000" pitchFamily="2" charset="0"/>
              </a:rPr>
              <a:t>Ytringsfrihet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C467B93-E42C-4AA3-A327-19DC4E1CEE93}"/>
              </a:ext>
            </a:extLst>
          </p:cNvPr>
          <p:cNvSpPr/>
          <p:nvPr/>
        </p:nvSpPr>
        <p:spPr>
          <a:xfrm>
            <a:off x="3007031" y="2910583"/>
            <a:ext cx="327924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3600" b="1" spc="50" dirty="0">
                <a:ln w="952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egoe Print" panose="02000600000000000000" pitchFamily="2" charset="0"/>
              </a:rPr>
              <a:t>Retten til privatliv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038607D-D9CF-4B9A-946E-23AFCCC5F072}"/>
              </a:ext>
            </a:extLst>
          </p:cNvPr>
          <p:cNvSpPr/>
          <p:nvPr/>
        </p:nvSpPr>
        <p:spPr>
          <a:xfrm>
            <a:off x="6208356" y="5839237"/>
            <a:ext cx="34855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3600" b="1" spc="50" dirty="0">
                <a:ln w="952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egoe Print" panose="02000600000000000000" pitchFamily="2" charset="0"/>
              </a:rPr>
              <a:t>Transparens</a:t>
            </a:r>
            <a:r>
              <a:rPr lang="nb-NO" sz="4000" b="1" spc="50" dirty="0">
                <a:ln w="952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egoe Print" panose="020006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124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E5F8-CC6A-6749-966D-8F8E3810D649}" type="slidenum">
              <a:rPr lang="nb-NO" smtClean="0"/>
              <a:t>5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11188F9-8B84-427C-B8E0-ABDC4465F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5983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75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1A94CDC0-9254-4B8B-89B5-683BBB3A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E5F8-CC6A-6749-966D-8F8E3810D649}" type="slidenum">
              <a:rPr lang="nb-NO" smtClean="0"/>
              <a:t>6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B580A76-CE8C-43CF-9AD3-DBFB2B73C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896091" cy="6853858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C2C60DB-BAC5-46AC-A937-54CA00BDA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370" y="0"/>
            <a:ext cx="4575849" cy="6863774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9B1BDEAF-3CFE-47B1-A380-2B9A32493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926" y="0"/>
            <a:ext cx="4575849" cy="686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57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FE1425B0-73EC-40B9-9FC5-04F948141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Tall og trender</a:t>
            </a:r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DCE119B5-57D5-45B3-A346-FD363811A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E5F8-CC6A-6749-966D-8F8E3810D649}" type="slidenum">
              <a:rPr lang="nb-NO" smtClean="0"/>
              <a:t>7</a:t>
            </a:fld>
            <a:endParaRPr lang="nb-NO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5CD1FF0-6EF9-4DA8-8267-FF247D300F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2371562"/>
              </p:ext>
            </p:extLst>
          </p:nvPr>
        </p:nvGraphicFramePr>
        <p:xfrm>
          <a:off x="6508832" y="1414521"/>
          <a:ext cx="5073568" cy="4893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383D652-A29B-41AF-B788-603EA1E264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9570032"/>
              </p:ext>
            </p:extLst>
          </p:nvPr>
        </p:nvGraphicFramePr>
        <p:xfrm>
          <a:off x="609600" y="1326347"/>
          <a:ext cx="5073570" cy="5080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94983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FE1425B0-73EC-40B9-9FC5-04F948141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Tall og trender</a:t>
            </a:r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DCE119B5-57D5-45B3-A346-FD363811A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E5F8-CC6A-6749-966D-8F8E3810D649}" type="slidenum">
              <a:rPr lang="nb-NO" smtClean="0"/>
              <a:t>8</a:t>
            </a:fld>
            <a:endParaRPr lang="nb-NO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06A62FE-3891-430F-B8F3-58FA21ACE1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973957"/>
              </p:ext>
            </p:extLst>
          </p:nvPr>
        </p:nvGraphicFramePr>
        <p:xfrm>
          <a:off x="6400799" y="1204562"/>
          <a:ext cx="5633013" cy="3476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CAE12C5-FE4E-41FC-BA40-A828172F79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0912939"/>
              </p:ext>
            </p:extLst>
          </p:nvPr>
        </p:nvGraphicFramePr>
        <p:xfrm>
          <a:off x="158187" y="1204562"/>
          <a:ext cx="6242613" cy="4594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46568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BA358283-569C-4DA7-9743-C443FF03F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E5F8-CC6A-6749-966D-8F8E3810D649}" type="slidenum">
              <a:rPr lang="nb-NO" smtClean="0"/>
              <a:t>9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8F3FB9C-02FE-4097-BB3F-003C67E79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4342" y="-1891384"/>
            <a:ext cx="13540683" cy="912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56717"/>
      </p:ext>
    </p:extLst>
  </p:cSld>
  <p:clrMapOvr>
    <a:masterClrMapping/>
  </p:clrMapOvr>
</p:sld>
</file>

<file path=ppt/theme/theme1.xml><?xml version="1.0" encoding="utf-8"?>
<a:theme xmlns:a="http://schemas.openxmlformats.org/drawingml/2006/main" name="Forside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Undersi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aks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7116231C3C8544EAE0E3A6F65D22B7E" ma:contentTypeVersion="18" ma:contentTypeDescription="Opprett et nytt dokument." ma:contentTypeScope="" ma:versionID="cc7b0dd812c7d26a4978c45f2f334eae">
  <xsd:schema xmlns:xsd="http://www.w3.org/2001/XMLSchema" xmlns:xs="http://www.w3.org/2001/XMLSchema" xmlns:p="http://schemas.microsoft.com/office/2006/metadata/properties" xmlns:ns2="3843b35d-6d8c-4f8b-abe2-d3014749d693" xmlns:ns3="c3ac6b1f-6307-4bea-bcaf-dc39a4199b09" targetNamespace="http://schemas.microsoft.com/office/2006/metadata/properties" ma:root="true" ma:fieldsID="48e376c3e678a7bce9e20aedb7359032" ns2:_="" ns3:_="">
    <xsd:import namespace="3843b35d-6d8c-4f8b-abe2-d3014749d693"/>
    <xsd:import namespace="c3ac6b1f-6307-4bea-bcaf-dc39a4199b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43b35d-6d8c-4f8b-abe2-d3014749d6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08c83add-4180-4281-9f77-e6a721c769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ac6b1f-6307-4bea-bcaf-dc39a4199b0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dba1ca1-03e9-41b4-bdb9-125c6c2ef2f7}" ma:internalName="TaxCatchAll" ma:showField="CatchAllData" ma:web="c3ac6b1f-6307-4bea-bcaf-dc39a4199b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3ac6b1f-6307-4bea-bcaf-dc39a4199b09" xsi:nil="true"/>
    <lcf76f155ced4ddcb4097134ff3c332f xmlns="3843b35d-6d8c-4f8b-abe2-d3014749d69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016F4B-C3AD-49E6-8C6C-CCAD28EEA5B0}"/>
</file>

<file path=customXml/itemProps2.xml><?xml version="1.0" encoding="utf-8"?>
<ds:datastoreItem xmlns:ds="http://schemas.openxmlformats.org/officeDocument/2006/customXml" ds:itemID="{2BA4783F-8898-4370-91B6-44BFA12743FB}"/>
</file>

<file path=customXml/itemProps3.xml><?xml version="1.0" encoding="utf-8"?>
<ds:datastoreItem xmlns:ds="http://schemas.openxmlformats.org/officeDocument/2006/customXml" ds:itemID="{E0A3BEA8-0470-4064-B2CC-AA623028AD4D}"/>
</file>

<file path=docProps/app.xml><?xml version="1.0" encoding="utf-8"?>
<Properties xmlns="http://schemas.openxmlformats.org/officeDocument/2006/extended-properties" xmlns:vt="http://schemas.openxmlformats.org/officeDocument/2006/docPropsVTypes">
  <TotalTime>19511</TotalTime>
  <Words>87</Words>
  <Application>Microsoft Office PowerPoint</Application>
  <PresentationFormat>Widescreen</PresentationFormat>
  <Paragraphs>44</Paragraphs>
  <Slides>10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10</vt:i4>
      </vt:variant>
    </vt:vector>
  </HeadingPairs>
  <TitlesOfParts>
    <vt:vector size="18" baseType="lpstr">
      <vt:lpstr>Arial</vt:lpstr>
      <vt:lpstr>Calibri</vt:lpstr>
      <vt:lpstr>Georgia</vt:lpstr>
      <vt:lpstr>Segoe Print</vt:lpstr>
      <vt:lpstr>Work Sans</vt:lpstr>
      <vt:lpstr>Forsidemal</vt:lpstr>
      <vt:lpstr>1_Undersider</vt:lpstr>
      <vt:lpstr>Bakside</vt:lpstr>
      <vt:lpstr>Verden brenner – hva skal vi med personvern da?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Tall og trender</vt:lpstr>
      <vt:lpstr>Tall og trender</vt:lpstr>
      <vt:lpstr>PowerPoint-presentasjon</vt:lpstr>
      <vt:lpstr>Takk for meg!</vt:lpstr>
    </vt:vector>
  </TitlesOfParts>
  <Company>Nano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Kjerstin Keller</dc:creator>
  <cp:lastModifiedBy>Line Coll</cp:lastModifiedBy>
  <cp:revision>168</cp:revision>
  <dcterms:created xsi:type="dcterms:W3CDTF">2014-09-03T08:05:57Z</dcterms:created>
  <dcterms:modified xsi:type="dcterms:W3CDTF">2026-03-24T11:58:49Z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lassifisering">
    <vt:lpwstr>DT_Class_Yellow</vt:lpwstr>
  </property>
  <property fmtid="{D5CDD505-2E9C-101B-9397-08002B2CF9AE}" pid="3" name="ContentTypeId">
    <vt:lpwstr>0x01010027116231C3C8544EAE0E3A6F65D22B7E</vt:lpwstr>
  </property>
</Properties>
</file>